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9" r:id="rId4"/>
    <p:sldId id="263" r:id="rId5"/>
    <p:sldId id="264" r:id="rId6"/>
    <p:sldId id="265" r:id="rId7"/>
    <p:sldId id="260" r:id="rId8"/>
    <p:sldId id="261" r:id="rId9"/>
    <p:sldId id="262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60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MAR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'Change-Log'!$Q$34</c:f>
              <c:strCache>
                <c:ptCount val="1"/>
                <c:pt idx="0">
                  <c:v>March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exp"/>
            <c:dispRSqr val="1"/>
            <c:dispEq val="1"/>
            <c:trendlineLbl>
              <c:layout/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val>
            <c:numRef>
              <c:f>'Change-Log'!$Q$35:$Q$42</c:f>
              <c:numCache>
                <c:formatCode>General</c:formatCode>
                <c:ptCount val="8"/>
                <c:pt idx="1">
                  <c:v>664</c:v>
                </c:pt>
                <c:pt idx="2">
                  <c:v>724</c:v>
                </c:pt>
                <c:pt idx="3">
                  <c:v>1263</c:v>
                </c:pt>
                <c:pt idx="4">
                  <c:v>1578</c:v>
                </c:pt>
                <c:pt idx="5">
                  <c:v>1973</c:v>
                </c:pt>
                <c:pt idx="6">
                  <c:v>2940</c:v>
                </c:pt>
                <c:pt idx="7">
                  <c:v>5172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1423-4756-B13C-902BA52674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3719512"/>
        <c:axId val="283718728"/>
      </c:lineChart>
      <c:catAx>
        <c:axId val="28371951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3718728"/>
        <c:crosses val="autoZero"/>
        <c:auto val="1"/>
        <c:lblAlgn val="ctr"/>
        <c:lblOffset val="100"/>
        <c:noMultiLvlLbl val="0"/>
      </c:catAx>
      <c:valAx>
        <c:axId val="283718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37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DEC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'Change-Log'!$Q$20</c:f>
              <c:strCache>
                <c:ptCount val="1"/>
                <c:pt idx="0">
                  <c:v>Dec Nums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exp"/>
            <c:dispRSqr val="1"/>
            <c:dispEq val="1"/>
            <c:trendlineLbl>
              <c:layout/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val>
            <c:numRef>
              <c:f>'Change-Log'!$Q$21:$Q$28</c:f>
              <c:numCache>
                <c:formatCode>General</c:formatCode>
                <c:ptCount val="8"/>
                <c:pt idx="0">
                  <c:v>411</c:v>
                </c:pt>
                <c:pt idx="1">
                  <c:v>698</c:v>
                </c:pt>
                <c:pt idx="3">
                  <c:v>1462</c:v>
                </c:pt>
                <c:pt idx="4">
                  <c:v>2294</c:v>
                </c:pt>
                <c:pt idx="6">
                  <c:v>3694</c:v>
                </c:pt>
                <c:pt idx="7">
                  <c:v>5933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2DD-4D24-959B-5037F97D22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3717552"/>
        <c:axId val="283723824"/>
        <c:extLst xmlns:c16r2="http://schemas.microsoft.com/office/drawing/2015/06/chart">
          <c:ext xmlns:c15="http://schemas.microsoft.com/office/drawing/2012/chart" uri="{02D57815-91ED-43cb-92C2-25804820EDAC}">
            <c15:filteredLineSeries>
              <c15:ser>
                <c:idx val="1"/>
                <c:order val="1"/>
                <c:tx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'Change-Log'!$R$20</c15:sqref>
                        </c15:formulaRef>
                      </c:ext>
                    </c:extLst>
                    <c:strCache>
                      <c:ptCount val="1"/>
                      <c:pt idx="0">
                        <c:v>year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 xmlns:c16r2="http://schemas.microsoft.com/office/drawing/2015/06/chart">
                      <c:ext uri="{02D57815-91ED-43cb-92C2-25804820EDAC}">
                        <c15:formulaRef>
                          <c15:sqref>'Change-Log'!$R$21:$R$28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2006</c:v>
                      </c:pt>
                      <c:pt idx="1">
                        <c:v>2007</c:v>
                      </c:pt>
                      <c:pt idx="2">
                        <c:v>2008</c:v>
                      </c:pt>
                      <c:pt idx="3">
                        <c:v>2009</c:v>
                      </c:pt>
                      <c:pt idx="4">
                        <c:v>2010</c:v>
                      </c:pt>
                      <c:pt idx="5">
                        <c:v>2011</c:v>
                      </c:pt>
                      <c:pt idx="6">
                        <c:v>2012</c:v>
                      </c:pt>
                      <c:pt idx="7">
                        <c:v>2013</c:v>
                      </c:pt>
                    </c:numCache>
                  </c:numRef>
                </c:val>
                <c:smooth val="0"/>
                <c:extLst xmlns:c16r2="http://schemas.microsoft.com/office/drawing/2015/06/chart">
                  <c:ext xmlns:c16="http://schemas.microsoft.com/office/drawing/2014/chart" uri="{C3380CC4-5D6E-409C-BE32-E72D297353CC}">
                    <c16:uniqueId val="{00000001-B2DD-4D24-959B-5037F97D2229}"/>
                  </c:ext>
                </c:extLst>
              </c15:ser>
            </c15:filteredLineSeries>
          </c:ext>
        </c:extLst>
      </c:lineChart>
      <c:catAx>
        <c:axId val="28371755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3723824"/>
        <c:crosses val="autoZero"/>
        <c:auto val="1"/>
        <c:lblAlgn val="ctr"/>
        <c:lblOffset val="100"/>
        <c:noMultiLvlLbl val="0"/>
      </c:catAx>
      <c:valAx>
        <c:axId val="283723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3717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4308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88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28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399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445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79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068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937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159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788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764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542BBAFA-B447-4835-A424-5041E8A2AEB3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D822D40-9C1A-46EA-BFEB-40EE50411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714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Medical Exams Predictive Analytics Report out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Prepared for: Fargo Health Group </a:t>
            </a:r>
          </a:p>
          <a:p>
            <a:r>
              <a:rPr lang="en-US" dirty="0"/>
              <a:t>DS-700 Final Project</a:t>
            </a:r>
          </a:p>
          <a:p>
            <a:r>
              <a:rPr lang="en-US" dirty="0"/>
              <a:t>Spencer Swartz</a:t>
            </a:r>
          </a:p>
        </p:txBody>
      </p:sp>
    </p:spTree>
    <p:extLst>
      <p:ext uri="{BB962C8B-B14F-4D97-AF65-F5344CB8AC3E}">
        <p14:creationId xmlns:p14="http://schemas.microsoft.com/office/powerpoint/2010/main" val="414499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Which model is Recommended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Model one (Holt-Winters)</a:t>
            </a:r>
          </a:p>
          <a:p>
            <a:pPr lvl="1"/>
            <a:r>
              <a:rPr lang="en-US" dirty="0"/>
              <a:t>MAD= 272.2</a:t>
            </a:r>
          </a:p>
          <a:p>
            <a:pPr lvl="1"/>
            <a:r>
              <a:rPr lang="en-US" dirty="0"/>
              <a:t>MAPE=18.5%</a:t>
            </a:r>
          </a:p>
          <a:p>
            <a:pPr lvl="1"/>
            <a:r>
              <a:rPr lang="en-US" dirty="0"/>
              <a:t>MSE=121,784.6</a:t>
            </a:r>
          </a:p>
          <a:p>
            <a:endParaRPr lang="en-US" dirty="0"/>
          </a:p>
          <a:p>
            <a:r>
              <a:rPr lang="en-US" dirty="0"/>
              <a:t>Model two (ARIMA)</a:t>
            </a:r>
          </a:p>
          <a:p>
            <a:pPr lvl="1"/>
            <a:r>
              <a:rPr lang="en-US" dirty="0"/>
              <a:t>MAD=220.4</a:t>
            </a:r>
          </a:p>
          <a:p>
            <a:pPr lvl="1"/>
            <a:r>
              <a:rPr lang="en-US" dirty="0"/>
              <a:t>MAPE=15.6%</a:t>
            </a:r>
          </a:p>
          <a:p>
            <a:pPr lvl="1"/>
            <a:r>
              <a:rPr lang="en-US" dirty="0"/>
              <a:t>MSE=48,559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 is clear that the second model has the more impressive stats</a:t>
            </a:r>
          </a:p>
          <a:p>
            <a:r>
              <a:rPr lang="en-US" dirty="0"/>
              <a:t>What can be done to improve?</a:t>
            </a:r>
          </a:p>
          <a:p>
            <a:pPr lvl="1"/>
            <a:r>
              <a:rPr lang="en-US" dirty="0"/>
              <a:t>Gather more historic data</a:t>
            </a:r>
          </a:p>
          <a:p>
            <a:pPr lvl="1"/>
            <a:r>
              <a:rPr lang="en-US" dirty="0"/>
              <a:t>If the type exam being performed does not matter then including all exams may help the irregularity between months. Which in turn will help to improve the models.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381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280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Business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0"/>
            <a:ext cx="4653793" cy="4038600"/>
          </a:xfrm>
        </p:spPr>
        <p:txBody>
          <a:bodyPr>
            <a:normAutofit/>
          </a:bodyPr>
          <a:lstStyle/>
          <a:p>
            <a:r>
              <a:rPr lang="en-US" dirty="0"/>
              <a:t>Who: Fargo Health Group</a:t>
            </a:r>
          </a:p>
          <a:p>
            <a:r>
              <a:rPr lang="en-US" dirty="0"/>
              <a:t>What: A pilot study for predictive modeling</a:t>
            </a:r>
          </a:p>
          <a:p>
            <a:r>
              <a:rPr lang="en-US" dirty="0"/>
              <a:t>Why: Current Fargo staff are unable to complete all the work assigned.</a:t>
            </a:r>
          </a:p>
          <a:p>
            <a:pPr marL="45720" indent="0">
              <a:buNone/>
            </a:pP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4"/>
          <a:stretch>
            <a:fillRect/>
          </a:stretch>
        </p:blipFill>
        <p:spPr>
          <a:xfrm>
            <a:off x="6694415" y="1965960"/>
            <a:ext cx="4654831" cy="3998612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3400" y="5181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433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8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Cleansing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1910651"/>
            <a:ext cx="5324912" cy="4185349"/>
          </a:xfrm>
        </p:spPr>
        <p:txBody>
          <a:bodyPr>
            <a:normAutofit/>
          </a:bodyPr>
          <a:lstStyle/>
          <a:p>
            <a:r>
              <a:rPr lang="en-US" dirty="0"/>
              <a:t>The first step in cleaning this data was identifying all the records that are in question</a:t>
            </a:r>
          </a:p>
          <a:p>
            <a:pPr lvl="1"/>
            <a:r>
              <a:rPr lang="en-US" dirty="0"/>
              <a:t>Including:</a:t>
            </a:r>
          </a:p>
          <a:p>
            <a:pPr lvl="2"/>
            <a:r>
              <a:rPr lang="en-US" dirty="0"/>
              <a:t>Non-numbers</a:t>
            </a:r>
          </a:p>
          <a:p>
            <a:pPr lvl="2"/>
            <a:r>
              <a:rPr lang="en-US" dirty="0"/>
              <a:t>Outliers</a:t>
            </a:r>
          </a:p>
          <a:p>
            <a:pPr lvl="2"/>
            <a:r>
              <a:rPr lang="en-US" dirty="0"/>
              <a:t>Other data points noted as not correct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629257"/>
              </p:ext>
            </p:extLst>
          </p:nvPr>
        </p:nvGraphicFramePr>
        <p:xfrm>
          <a:off x="6467913" y="1910651"/>
          <a:ext cx="5066951" cy="4554347"/>
        </p:xfrm>
        <a:graphic>
          <a:graphicData uri="http://schemas.openxmlformats.org/drawingml/2006/table">
            <a:tbl>
              <a:tblPr firstRow="1" firstCol="1" bandRow="1"/>
              <a:tblGrid>
                <a:gridCol w="1791437">
                  <a:extLst>
                    <a:ext uri="{9D8B030D-6E8A-4147-A177-3AD203B41FA5}">
                      <a16:colId xmlns:a16="http://schemas.microsoft.com/office/drawing/2014/main" xmlns="" val="417856495"/>
                    </a:ext>
                  </a:extLst>
                </a:gridCol>
                <a:gridCol w="637007">
                  <a:extLst>
                    <a:ext uri="{9D8B030D-6E8A-4147-A177-3AD203B41FA5}">
                      <a16:colId xmlns:a16="http://schemas.microsoft.com/office/drawing/2014/main" xmlns="" val="282636471"/>
                    </a:ext>
                  </a:extLst>
                </a:gridCol>
                <a:gridCol w="580667">
                  <a:extLst>
                    <a:ext uri="{9D8B030D-6E8A-4147-A177-3AD203B41FA5}">
                      <a16:colId xmlns:a16="http://schemas.microsoft.com/office/drawing/2014/main" xmlns="" val="3734286265"/>
                    </a:ext>
                  </a:extLst>
                </a:gridCol>
                <a:gridCol w="2057840">
                  <a:extLst>
                    <a:ext uri="{9D8B030D-6E8A-4147-A177-3AD203B41FA5}">
                      <a16:colId xmlns:a16="http://schemas.microsoft.com/office/drawing/2014/main" xmlns="" val="32944984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Incoming Examinations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Month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Reason for Selection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795679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4836435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537545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99999999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4382864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Entered by J. f. Williams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159794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 Recorded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148869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 Recorded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9585864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 Recorded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7271513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xx?*&amp;?/..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3633646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999999999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1218614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Closed for Holidays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Closed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001846398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Rerouted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957430838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3110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2008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Hurricane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433282638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Outlier, suspected Rerouted Exams were not included.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076750704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3110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Outlier, caused by a Hurricane closing a nearby center.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861213995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4730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Noted as incomplete, reroutes were not included.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859227847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4706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Noted as incomplete, reroutes were not included.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141787184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Noted as incomplete, reroutes were not included.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35308454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1856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928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0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Cleansing – Part 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2057400"/>
            <a:ext cx="5324912" cy="4038600"/>
          </a:xfrm>
        </p:spPr>
        <p:txBody>
          <a:bodyPr>
            <a:normAutofit/>
          </a:bodyPr>
          <a:lstStyle/>
          <a:p>
            <a:r>
              <a:rPr lang="en-US" dirty="0"/>
              <a:t> The first record cleaned was Dec. 2013</a:t>
            </a:r>
          </a:p>
          <a:p>
            <a:r>
              <a:rPr lang="en-US" dirty="0"/>
              <a:t>Used “December 2013 Data” dataset</a:t>
            </a:r>
          </a:p>
          <a:p>
            <a:r>
              <a:rPr lang="en-US" dirty="0"/>
              <a:t>Broke out the column to represent the First 4 characters the last four as well as the condition code.</a:t>
            </a:r>
          </a:p>
          <a:p>
            <a:r>
              <a:rPr lang="en-US" dirty="0"/>
              <a:t>Filtered on relevant condition codes as well as first and last four.</a:t>
            </a:r>
          </a:p>
          <a:p>
            <a:r>
              <a:rPr lang="en-US" dirty="0"/>
              <a:t>Counted the records and replaced the record in the main data source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914190"/>
              </p:ext>
            </p:extLst>
          </p:nvPr>
        </p:nvGraphicFramePr>
        <p:xfrm>
          <a:off x="6563995" y="2057400"/>
          <a:ext cx="4454525" cy="391414"/>
        </p:xfrm>
        <a:graphic>
          <a:graphicData uri="http://schemas.openxmlformats.org/drawingml/2006/table">
            <a:tbl>
              <a:tblPr firstRow="1" firstCol="1" bandRow="1"/>
              <a:tblGrid>
                <a:gridCol w="1767840">
                  <a:extLst>
                    <a:ext uri="{9D8B030D-6E8A-4147-A177-3AD203B41FA5}">
                      <a16:colId xmlns:a16="http://schemas.microsoft.com/office/drawing/2014/main" xmlns="" val="417856495"/>
                    </a:ext>
                  </a:extLst>
                </a:gridCol>
                <a:gridCol w="490220">
                  <a:extLst>
                    <a:ext uri="{9D8B030D-6E8A-4147-A177-3AD203B41FA5}">
                      <a16:colId xmlns:a16="http://schemas.microsoft.com/office/drawing/2014/main" xmlns="" val="282636471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xmlns="" val="3734286265"/>
                    </a:ext>
                  </a:extLst>
                </a:gridCol>
                <a:gridCol w="1542415">
                  <a:extLst>
                    <a:ext uri="{9D8B030D-6E8A-4147-A177-3AD203B41FA5}">
                      <a16:colId xmlns:a16="http://schemas.microsoft.com/office/drawing/2014/main" xmlns="" val="32944984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Incoming Examinations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Month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Reason for Selection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795679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Rerouted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48364356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077675"/>
              </p:ext>
            </p:extLst>
          </p:nvPr>
        </p:nvGraphicFramePr>
        <p:xfrm>
          <a:off x="6563995" y="3526003"/>
          <a:ext cx="4640580" cy="1957070"/>
        </p:xfrm>
        <a:graphic>
          <a:graphicData uri="http://schemas.openxmlformats.org/drawingml/2006/table">
            <a:tbl>
              <a:tblPr firstRow="1" firstCol="1" bandRow="1"/>
              <a:tblGrid>
                <a:gridCol w="1498600">
                  <a:extLst>
                    <a:ext uri="{9D8B030D-6E8A-4147-A177-3AD203B41FA5}">
                      <a16:colId xmlns:a16="http://schemas.microsoft.com/office/drawing/2014/main" xmlns="" val="2549467076"/>
                    </a:ext>
                  </a:extLst>
                </a:gridCol>
                <a:gridCol w="755015">
                  <a:extLst>
                    <a:ext uri="{9D8B030D-6E8A-4147-A177-3AD203B41FA5}">
                      <a16:colId xmlns:a16="http://schemas.microsoft.com/office/drawing/2014/main" xmlns="" val="3314445359"/>
                    </a:ext>
                  </a:extLst>
                </a:gridCol>
                <a:gridCol w="553085">
                  <a:extLst>
                    <a:ext uri="{9D8B030D-6E8A-4147-A177-3AD203B41FA5}">
                      <a16:colId xmlns:a16="http://schemas.microsoft.com/office/drawing/2014/main" xmlns="" val="3119005396"/>
                    </a:ext>
                  </a:extLst>
                </a:gridCol>
                <a:gridCol w="1099185">
                  <a:extLst>
                    <a:ext uri="{9D8B030D-6E8A-4147-A177-3AD203B41FA5}">
                      <a16:colId xmlns:a16="http://schemas.microsoft.com/office/drawing/2014/main" xmlns="" val="3549448151"/>
                    </a:ext>
                  </a:extLst>
                </a:gridCol>
                <a:gridCol w="734695">
                  <a:extLst>
                    <a:ext uri="{9D8B030D-6E8A-4147-A177-3AD203B41FA5}">
                      <a16:colId xmlns:a16="http://schemas.microsoft.com/office/drawing/2014/main" xmlns="" val="3049973745"/>
                    </a:ext>
                  </a:extLst>
                </a:gridCol>
              </a:tblGrid>
              <a:tr h="1936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Original Column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First Four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Next3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Condition Code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Last Four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3032458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L839ITSRLX001TGU3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L839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ITS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RLX001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TGU3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8339133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L839SMARLX001TGU3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L839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SMA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RLX001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TGU3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3242039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L839CRJRLX001TGU3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L839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CRJ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RLX001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TGU3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503111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L839BUARLX001TGU3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L839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BUA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RLX001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TGU3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88198453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6314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01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Cleansing – Part 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2057400"/>
            <a:ext cx="4808568" cy="286435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Next focus was on the 3 data points for Dec. 09 through Feb. 10</a:t>
            </a:r>
          </a:p>
          <a:p>
            <a:r>
              <a:rPr lang="en-US" dirty="0"/>
              <a:t>Calculated Avg. % of Total for the same three month in the years that we had the data.</a:t>
            </a:r>
          </a:p>
          <a:p>
            <a:r>
              <a:rPr lang="en-US" dirty="0"/>
              <a:t>Threw out 06-07 as the percentages returned were inconsistent</a:t>
            </a:r>
          </a:p>
          <a:p>
            <a:r>
              <a:rPr lang="en-US" dirty="0"/>
              <a:t>Computed values for 09-10 based on avg. % of Total</a:t>
            </a:r>
          </a:p>
          <a:p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044862"/>
              </p:ext>
            </p:extLst>
          </p:nvPr>
        </p:nvGraphicFramePr>
        <p:xfrm>
          <a:off x="5951569" y="2057400"/>
          <a:ext cx="5066951" cy="782828"/>
        </p:xfrm>
        <a:graphic>
          <a:graphicData uri="http://schemas.openxmlformats.org/drawingml/2006/table">
            <a:tbl>
              <a:tblPr firstRow="1" firstCol="1" bandRow="1"/>
              <a:tblGrid>
                <a:gridCol w="1791437">
                  <a:extLst>
                    <a:ext uri="{9D8B030D-6E8A-4147-A177-3AD203B41FA5}">
                      <a16:colId xmlns:a16="http://schemas.microsoft.com/office/drawing/2014/main" xmlns="" val="1064666715"/>
                    </a:ext>
                  </a:extLst>
                </a:gridCol>
                <a:gridCol w="637007">
                  <a:extLst>
                    <a:ext uri="{9D8B030D-6E8A-4147-A177-3AD203B41FA5}">
                      <a16:colId xmlns:a16="http://schemas.microsoft.com/office/drawing/2014/main" xmlns="" val="3837330736"/>
                    </a:ext>
                  </a:extLst>
                </a:gridCol>
                <a:gridCol w="580667">
                  <a:extLst>
                    <a:ext uri="{9D8B030D-6E8A-4147-A177-3AD203B41FA5}">
                      <a16:colId xmlns:a16="http://schemas.microsoft.com/office/drawing/2014/main" xmlns="" val="614845196"/>
                    </a:ext>
                  </a:extLst>
                </a:gridCol>
                <a:gridCol w="2057840">
                  <a:extLst>
                    <a:ext uri="{9D8B030D-6E8A-4147-A177-3AD203B41FA5}">
                      <a16:colId xmlns:a16="http://schemas.microsoft.com/office/drawing/2014/main" xmlns="" val="25556564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Incoming Examinations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Month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Reason for Selection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4972213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 Recorded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061929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 Recorded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4736417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 Recorded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80003066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265485"/>
              </p:ext>
            </p:extLst>
          </p:nvPr>
        </p:nvGraphicFramePr>
        <p:xfrm>
          <a:off x="6536565" y="3293872"/>
          <a:ext cx="3896958" cy="1174242"/>
        </p:xfrm>
        <a:graphic>
          <a:graphicData uri="http://schemas.openxmlformats.org/drawingml/2006/table">
            <a:tbl>
              <a:tblPr firstRow="1" firstCol="1" bandRow="1"/>
              <a:tblGrid>
                <a:gridCol w="1629188">
                  <a:extLst>
                    <a:ext uri="{9D8B030D-6E8A-4147-A177-3AD203B41FA5}">
                      <a16:colId xmlns:a16="http://schemas.microsoft.com/office/drawing/2014/main" xmlns="" val="1271475993"/>
                    </a:ext>
                  </a:extLst>
                </a:gridCol>
                <a:gridCol w="782197">
                  <a:extLst>
                    <a:ext uri="{9D8B030D-6E8A-4147-A177-3AD203B41FA5}">
                      <a16:colId xmlns:a16="http://schemas.microsoft.com/office/drawing/2014/main" xmlns="" val="1434798832"/>
                    </a:ext>
                  </a:extLst>
                </a:gridCol>
                <a:gridCol w="730564">
                  <a:extLst>
                    <a:ext uri="{9D8B030D-6E8A-4147-A177-3AD203B41FA5}">
                      <a16:colId xmlns:a16="http://schemas.microsoft.com/office/drawing/2014/main" xmlns="" val="1059821463"/>
                    </a:ext>
                  </a:extLst>
                </a:gridCol>
                <a:gridCol w="755009">
                  <a:extLst>
                    <a:ext uri="{9D8B030D-6E8A-4147-A177-3AD203B41FA5}">
                      <a16:colId xmlns:a16="http://schemas.microsoft.com/office/drawing/2014/main" xmlns="" val="227446324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Jan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Feb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863903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06-07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0.366964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0.355357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0.277679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097193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07-08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0.289266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0.362619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0.348114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0258602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12-13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0.281019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0.350704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0.368277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1816749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09-10 computed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0.285143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0.356661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0.358196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321566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09-10 computed values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1462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1829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1838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879848398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1886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Cleansing – Part III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2057400"/>
            <a:ext cx="5226341" cy="4038600"/>
          </a:xfrm>
        </p:spPr>
        <p:txBody>
          <a:bodyPr>
            <a:normAutofit/>
          </a:bodyPr>
          <a:lstStyle/>
          <a:p>
            <a:r>
              <a:rPr lang="en-US" dirty="0"/>
              <a:t>The records noted as incomplete as well as the May 07 record were next.</a:t>
            </a:r>
          </a:p>
          <a:p>
            <a:r>
              <a:rPr lang="en-US" dirty="0"/>
              <a:t>May 07 was identified as a possible outlier.</a:t>
            </a:r>
          </a:p>
          <a:p>
            <a:r>
              <a:rPr lang="en-US" dirty="0"/>
              <a:t>Used the May-2007 &lt;Location&gt; datasets to find missing data points</a:t>
            </a:r>
          </a:p>
          <a:p>
            <a:r>
              <a:rPr lang="en-US" dirty="0"/>
              <a:t>Summed all rows relevant to each month and added to the existing record on main data set.</a:t>
            </a: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843504"/>
              </p:ext>
            </p:extLst>
          </p:nvPr>
        </p:nvGraphicFramePr>
        <p:xfrm>
          <a:off x="6369342" y="1965960"/>
          <a:ext cx="5066951" cy="1761363"/>
        </p:xfrm>
        <a:graphic>
          <a:graphicData uri="http://schemas.openxmlformats.org/drawingml/2006/table">
            <a:tbl>
              <a:tblPr firstRow="1" firstCol="1" bandRow="1"/>
              <a:tblGrid>
                <a:gridCol w="1791437">
                  <a:extLst>
                    <a:ext uri="{9D8B030D-6E8A-4147-A177-3AD203B41FA5}">
                      <a16:colId xmlns:a16="http://schemas.microsoft.com/office/drawing/2014/main" xmlns="" val="645732801"/>
                    </a:ext>
                  </a:extLst>
                </a:gridCol>
                <a:gridCol w="637007">
                  <a:extLst>
                    <a:ext uri="{9D8B030D-6E8A-4147-A177-3AD203B41FA5}">
                      <a16:colId xmlns:a16="http://schemas.microsoft.com/office/drawing/2014/main" xmlns="" val="1354258038"/>
                    </a:ext>
                  </a:extLst>
                </a:gridCol>
                <a:gridCol w="580667">
                  <a:extLst>
                    <a:ext uri="{9D8B030D-6E8A-4147-A177-3AD203B41FA5}">
                      <a16:colId xmlns:a16="http://schemas.microsoft.com/office/drawing/2014/main" xmlns="" val="1425286810"/>
                    </a:ext>
                  </a:extLst>
                </a:gridCol>
                <a:gridCol w="2057840">
                  <a:extLst>
                    <a:ext uri="{9D8B030D-6E8A-4147-A177-3AD203B41FA5}">
                      <a16:colId xmlns:a16="http://schemas.microsoft.com/office/drawing/2014/main" xmlns="" val="88812165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Incoming Examinations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Month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Reason for Selection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685608983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Outlier, suspected Rerouted Exams were not included.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184400013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4730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Noted as incomplete, reroutes were not included.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205673345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4706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Noted as incomplete, reroutes were not included.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548487387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Noted as incomplete, reroutes were not included.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309252175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0427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71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Cleansing - Part IV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0"/>
            <a:ext cx="4913851" cy="4038600"/>
          </a:xfrm>
        </p:spPr>
        <p:txBody>
          <a:bodyPr>
            <a:normAutofit fontScale="92500"/>
          </a:bodyPr>
          <a:lstStyle/>
          <a:p>
            <a:r>
              <a:rPr lang="en-US" dirty="0"/>
              <a:t>The rest were cleaned with the same process</a:t>
            </a:r>
          </a:p>
          <a:p>
            <a:r>
              <a:rPr lang="en-US" dirty="0"/>
              <a:t>For the specific months in question the data was plotted and had an exponential trend line fitted</a:t>
            </a:r>
          </a:p>
          <a:p>
            <a:r>
              <a:rPr lang="en-US" dirty="0"/>
              <a:t>All trend lines had an R</a:t>
            </a:r>
            <a:r>
              <a:rPr lang="en-US" baseline="30000" dirty="0"/>
              <a:t>2</a:t>
            </a:r>
            <a:r>
              <a:rPr lang="en-US" dirty="0"/>
              <a:t> of 0.9729 or higher</a:t>
            </a:r>
          </a:p>
          <a:p>
            <a:pPr lvl="1"/>
            <a:r>
              <a:rPr lang="en-US" dirty="0"/>
              <a:t>Except for May, this was because of the suspected outlier in 2007, one the new data was included the R</a:t>
            </a:r>
            <a:r>
              <a:rPr lang="en-US" baseline="30000" dirty="0"/>
              <a:t>2</a:t>
            </a:r>
            <a:r>
              <a:rPr lang="en-US" dirty="0"/>
              <a:t> significantly </a:t>
            </a:r>
            <a:r>
              <a:rPr lang="en-US" dirty="0" err="1"/>
              <a:t>rised</a:t>
            </a:r>
            <a:r>
              <a:rPr lang="en-US" dirty="0"/>
              <a:t>.</a:t>
            </a:r>
          </a:p>
          <a:p>
            <a:r>
              <a:rPr lang="en-US" dirty="0"/>
              <a:t>All of the plots can be seen in the written report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5970997"/>
              </p:ext>
            </p:extLst>
          </p:nvPr>
        </p:nvGraphicFramePr>
        <p:xfrm>
          <a:off x="6987190" y="1965960"/>
          <a:ext cx="4031330" cy="2570734"/>
        </p:xfrm>
        <a:graphic>
          <a:graphicData uri="http://schemas.openxmlformats.org/drawingml/2006/table">
            <a:tbl>
              <a:tblPr firstRow="1" firstCol="1" bandRow="1"/>
              <a:tblGrid>
                <a:gridCol w="1724357">
                  <a:extLst>
                    <a:ext uri="{9D8B030D-6E8A-4147-A177-3AD203B41FA5}">
                      <a16:colId xmlns:a16="http://schemas.microsoft.com/office/drawing/2014/main" xmlns="" val="2774897505"/>
                    </a:ext>
                  </a:extLst>
                </a:gridCol>
                <a:gridCol w="503339">
                  <a:extLst>
                    <a:ext uri="{9D8B030D-6E8A-4147-A177-3AD203B41FA5}">
                      <a16:colId xmlns:a16="http://schemas.microsoft.com/office/drawing/2014/main" xmlns="" val="140698667"/>
                    </a:ext>
                  </a:extLst>
                </a:gridCol>
                <a:gridCol w="369116">
                  <a:extLst>
                    <a:ext uri="{9D8B030D-6E8A-4147-A177-3AD203B41FA5}">
                      <a16:colId xmlns:a16="http://schemas.microsoft.com/office/drawing/2014/main" xmlns="" val="297258704"/>
                    </a:ext>
                  </a:extLst>
                </a:gridCol>
                <a:gridCol w="1434518">
                  <a:extLst>
                    <a:ext uri="{9D8B030D-6E8A-4147-A177-3AD203B41FA5}">
                      <a16:colId xmlns:a16="http://schemas.microsoft.com/office/drawing/2014/main" xmlns="" val="41167156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Incoming Examinations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Month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Reason for Selection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2017201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6087123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9198096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99999999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8375507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Entered by J. f. Williams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9636758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 Recorded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8641312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 Recorded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460330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 Recorded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4516544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xx?*&amp;?/..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488324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999999999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Entry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995170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Closed for Holidays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Closed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53865381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3110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2008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Hurricane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989842291"/>
                  </a:ext>
                </a:extLst>
              </a:tr>
            </a:tbl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516027222"/>
              </p:ext>
            </p:extLst>
          </p:nvPr>
        </p:nvGraphicFramePr>
        <p:xfrm>
          <a:off x="6492763" y="4536694"/>
          <a:ext cx="2721878" cy="20088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63576386"/>
              </p:ext>
            </p:extLst>
          </p:nvPr>
        </p:nvGraphicFramePr>
        <p:xfrm>
          <a:off x="9214641" y="4536694"/>
          <a:ext cx="2483141" cy="20088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3400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39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1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Creating Model 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2057400"/>
            <a:ext cx="5056464" cy="4038600"/>
          </a:xfrm>
        </p:spPr>
        <p:txBody>
          <a:bodyPr/>
          <a:lstStyle/>
          <a:p>
            <a:r>
              <a:rPr lang="en-US" dirty="0"/>
              <a:t>Holt-Winters Exponential Smoothing model</a:t>
            </a:r>
          </a:p>
          <a:p>
            <a:r>
              <a:rPr lang="en-US" dirty="0"/>
              <a:t>Set model to account for a trend (gamma) and to not account for seasonality (beta)</a:t>
            </a:r>
          </a:p>
          <a:p>
            <a:r>
              <a:rPr lang="en-US" dirty="0"/>
              <a:t>Smoothing constant was set to 0.06</a:t>
            </a:r>
          </a:p>
          <a:p>
            <a:r>
              <a:rPr lang="en-US" dirty="0"/>
              <a:t>MAD=272.2</a:t>
            </a:r>
          </a:p>
          <a:p>
            <a:r>
              <a:rPr lang="en-US" dirty="0"/>
              <a:t>MAPE=18.5%</a:t>
            </a:r>
          </a:p>
          <a:p>
            <a:r>
              <a:rPr lang="en-US" dirty="0"/>
              <a:t>MSE=121,784.6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921" y="1541210"/>
            <a:ext cx="5517446" cy="455479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3400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43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2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Creating Model Two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2057400"/>
            <a:ext cx="4972574" cy="4038600"/>
          </a:xfrm>
        </p:spPr>
        <p:txBody>
          <a:bodyPr/>
          <a:lstStyle/>
          <a:p>
            <a:r>
              <a:rPr lang="en-US" dirty="0"/>
              <a:t>ARIMA model</a:t>
            </a:r>
          </a:p>
          <a:p>
            <a:r>
              <a:rPr lang="en-US" dirty="0"/>
              <a:t>Auto ARIMA model selected, R returned 1,1,1 for the variables</a:t>
            </a:r>
          </a:p>
          <a:p>
            <a:r>
              <a:rPr lang="en-US" dirty="0"/>
              <a:t>MAD=220.4</a:t>
            </a:r>
          </a:p>
          <a:p>
            <a:r>
              <a:rPr lang="en-US" dirty="0"/>
              <a:t>MAPE=15.6%</a:t>
            </a:r>
          </a:p>
          <a:p>
            <a:r>
              <a:rPr lang="en-US" dirty="0"/>
              <a:t>MSE=48,559</a:t>
            </a:r>
          </a:p>
        </p:txBody>
      </p:sp>
      <p:pic>
        <p:nvPicPr>
          <p:cNvPr id="4" name="Picture 3"/>
          <p:cNvPicPr/>
          <p:nvPr/>
        </p:nvPicPr>
        <p:blipFill>
          <a:blip r:embed="rId4"/>
          <a:stretch>
            <a:fillRect/>
          </a:stretch>
        </p:blipFill>
        <p:spPr>
          <a:xfrm>
            <a:off x="6342077" y="1823347"/>
            <a:ext cx="5448339" cy="4451618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2089" y="39188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23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4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282</TotalTime>
  <Words>821</Words>
  <Application>Microsoft Office PowerPoint</Application>
  <PresentationFormat>Widescreen</PresentationFormat>
  <Paragraphs>278</Paragraphs>
  <Slides>10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Corbel</vt:lpstr>
      <vt:lpstr>Times New Roman</vt:lpstr>
      <vt:lpstr>Basis</vt:lpstr>
      <vt:lpstr>Medical Exams Predictive Analytics Report out</vt:lpstr>
      <vt:lpstr>The Business Problem</vt:lpstr>
      <vt:lpstr>Data Cleansing</vt:lpstr>
      <vt:lpstr>Data Cleansing – Part I</vt:lpstr>
      <vt:lpstr>Data Cleansing – Part II</vt:lpstr>
      <vt:lpstr>Data Cleansing – Part III</vt:lpstr>
      <vt:lpstr>Data Cleansing - Part IV</vt:lpstr>
      <vt:lpstr>Creating Model One</vt:lpstr>
      <vt:lpstr>Creating Model Two</vt:lpstr>
      <vt:lpstr>Which model is Recommended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Exams Predictive Analytics Report out</dc:title>
  <dc:creator>spencer.swartz@gmail.com</dc:creator>
  <cp:lastModifiedBy>Spencer Swartz</cp:lastModifiedBy>
  <cp:revision>19</cp:revision>
  <dcterms:created xsi:type="dcterms:W3CDTF">2016-08-16T23:06:14Z</dcterms:created>
  <dcterms:modified xsi:type="dcterms:W3CDTF">2016-08-19T03:17:38Z</dcterms:modified>
</cp:coreProperties>
</file>

<file path=docProps/thumbnail.jpeg>
</file>